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58" r:id="rId4"/>
    <p:sldId id="274" r:id="rId5"/>
    <p:sldId id="286" r:id="rId6"/>
    <p:sldId id="287" r:id="rId7"/>
    <p:sldId id="288" r:id="rId8"/>
    <p:sldId id="278" r:id="rId9"/>
    <p:sldId id="289" r:id="rId10"/>
    <p:sldId id="295" r:id="rId11"/>
  </p:sldIdLst>
  <p:sldSz cx="12192000" cy="6858000"/>
  <p:notesSz cx="6858000" cy="9144000"/>
  <p:embeddedFontLst>
    <p:embeddedFont>
      <p:font typeface="Pretendard" panose="02000503000000020004" pitchFamily="50" charset="-127"/>
      <p:regular r:id="rId12"/>
      <p:bold r:id="rId13"/>
    </p:embeddedFont>
    <p:embeddedFont>
      <p:font typeface="Pretendard SemiBold" panose="02000703000000020004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4B55B61-B718-460F-9E14-2B400576AAC9}">
          <p14:sldIdLst>
            <p14:sldId id="256"/>
          </p14:sldIdLst>
        </p14:section>
        <p14:section name="목차" id="{1A9B7CF0-C83A-4AD0-A3E6-0B6C233126B1}">
          <p14:sldIdLst>
            <p14:sldId id="268"/>
          </p14:sldIdLst>
        </p14:section>
        <p14:section name="서비스 소개" id="{CDA96A03-5DF0-466C-B779-583CDCC143D1}">
          <p14:sldIdLst>
            <p14:sldId id="258"/>
            <p14:sldId id="274"/>
          </p14:sldIdLst>
        </p14:section>
        <p14:section name="기능 소개" id="{08FF02A6-FE21-4DAD-92EE-BCE260235BB4}">
          <p14:sldIdLst>
            <p14:sldId id="286"/>
            <p14:sldId id="287"/>
            <p14:sldId id="288"/>
          </p14:sldIdLst>
        </p14:section>
        <p14:section name="시연" id="{C2DAA5C0-7212-4B1B-9950-A12B54CC3813}">
          <p14:sldIdLst>
            <p14:sldId id="278"/>
            <p14:sldId id="289"/>
          </p14:sldIdLst>
        </p14:section>
        <p14:section name="마무리" id="{061F8157-91FA-46BE-A988-575189305543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FF"/>
    <a:srgbClr val="FF9900"/>
    <a:srgbClr val="FFCC00"/>
    <a:srgbClr val="FDD188"/>
    <a:srgbClr val="0000FF"/>
    <a:srgbClr val="09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3A0F2-7B47-49BC-995B-DF0E4A240989}" v="265" dt="2023-02-16T13:22:33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24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Cod</a:t>
            </a:r>
            <a:r>
              <a:rPr lang="en-US" altLang="ko-KR" b="1" baseline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 Test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COCO</c:v>
                </c:pt>
              </c:strCache>
            </c:strRef>
          </c:cat>
          <c:val>
            <c:numRef>
              <c:f>Sheet1!$B$2:$B$5</c:f>
              <c:numCache>
                <c:formatCode>h:mm;@</c:formatCode>
                <c:ptCount val="4"/>
                <c:pt idx="0">
                  <c:v>8.0555555555555561E-2</c:v>
                </c:pt>
                <c:pt idx="1">
                  <c:v>8.819444444444445E-2</c:v>
                </c:pt>
                <c:pt idx="2">
                  <c:v>8.1944444444444445E-2</c:v>
                </c:pt>
                <c:pt idx="3">
                  <c:v>2.5694444444444447E-2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13-4F39-A220-1B0ABCC0F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2297360"/>
        <c:axId val="1532304432"/>
      </c:barChart>
      <c:catAx>
        <c:axId val="153229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1532304432"/>
        <c:crosses val="autoZero"/>
        <c:auto val="1"/>
        <c:lblAlgn val="ctr"/>
        <c:lblOffset val="100"/>
        <c:noMultiLvlLbl val="0"/>
      </c:catAx>
      <c:valAx>
        <c:axId val="15323044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2297360"/>
        <c:crosses val="autoZero"/>
        <c:crossBetween val="between"/>
        <c:majorUnit val="5.000000000000001E-2"/>
        <c:minorUnit val="5.000000000000001E-3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0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66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94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6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8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2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06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5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35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6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78728-0598-474B-922D-47A4E5E330AB}" type="datetimeFigureOut">
              <a:rPr lang="ko-KR" altLang="en-US" smtClean="0"/>
              <a:t>2023-02-16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30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safy.cossafyco.kro.k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03701" y="3625262"/>
            <a:ext cx="5005419" cy="296298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59415" y="1711396"/>
            <a:ext cx="5772786" cy="2169378"/>
            <a:chOff x="323214" y="1564422"/>
            <a:chExt cx="5772786" cy="2169378"/>
          </a:xfrm>
        </p:grpSpPr>
        <p:sp>
          <p:nvSpPr>
            <p:cNvPr id="2" name="TextBox 1"/>
            <p:cNvSpPr txBox="1"/>
            <p:nvPr/>
          </p:nvSpPr>
          <p:spPr>
            <a:xfrm>
              <a:off x="323214" y="1610142"/>
              <a:ext cx="577278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서울 </a:t>
              </a:r>
              <a:r>
                <a:rPr lang="en-US" altLang="ko-KR" sz="4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703 </a:t>
              </a:r>
              <a:r>
                <a:rPr lang="ko-KR" altLang="en-US" sz="4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공통 </a:t>
              </a:r>
              <a:r>
                <a:rPr lang="en-US" altLang="ko-KR" sz="4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PJT</a:t>
              </a:r>
            </a:p>
            <a:p>
              <a:r>
                <a:rPr lang="ko-KR" altLang="en-US" sz="4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실시간 공유 코딩 플랫폼</a:t>
              </a:r>
              <a:endParaRPr lang="en-US" altLang="ko-KR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4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COCO 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35267" y="3733800"/>
              <a:ext cx="5760733" cy="0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323214" y="1564422"/>
              <a:ext cx="5760733" cy="0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00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3A2AA-233D-4810-361A-543444523055}"/>
              </a:ext>
            </a:extLst>
          </p:cNvPr>
          <p:cNvSpPr/>
          <p:nvPr/>
        </p:nvSpPr>
        <p:spPr>
          <a:xfrm>
            <a:off x="-998670" y="203200"/>
            <a:ext cx="1708957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0" b="1" dirty="0">
                <a:solidFill>
                  <a:schemeClr val="bg1">
                    <a:lumMod val="85000"/>
                    <a:alpha val="44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COCO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3862" y="2525470"/>
            <a:ext cx="76642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100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</a:t>
            </a:r>
            <a:endParaRPr lang="ko-KR" altLang="en-US" sz="10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050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43898" y="1036771"/>
            <a:ext cx="3007360" cy="1752293"/>
            <a:chOff x="467360" y="395347"/>
            <a:chExt cx="3007360" cy="1752293"/>
          </a:xfrm>
        </p:grpSpPr>
        <p:sp>
          <p:nvSpPr>
            <p:cNvPr id="2" name="TextBox 1"/>
            <p:cNvSpPr txBox="1"/>
            <p:nvPr/>
          </p:nvSpPr>
          <p:spPr>
            <a:xfrm>
              <a:off x="467360" y="395347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Index</a:t>
              </a:r>
              <a:endParaRPr lang="ko-KR" altLang="en-US" sz="6600" b="1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7360" y="1378199"/>
              <a:ext cx="30073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목차</a:t>
              </a:r>
            </a:p>
          </p:txBody>
        </p:sp>
      </p:grpSp>
      <p:cxnSp>
        <p:nvCxnSpPr>
          <p:cNvPr id="4" name="직선 연결선 3"/>
          <p:cNvCxnSpPr>
            <a:stCxn id="7" idx="6"/>
            <a:endCxn id="16" idx="6"/>
          </p:cNvCxnSpPr>
          <p:nvPr/>
        </p:nvCxnSpPr>
        <p:spPr>
          <a:xfrm flipV="1">
            <a:off x="5425243" y="3768672"/>
            <a:ext cx="4486148" cy="35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326183" y="3719495"/>
            <a:ext cx="99060" cy="99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232691" y="3949365"/>
            <a:ext cx="1698010" cy="1323085"/>
            <a:chOff x="4795518" y="1920240"/>
            <a:chExt cx="1698010" cy="1323085"/>
          </a:xfrm>
        </p:grpSpPr>
        <p:sp>
          <p:nvSpPr>
            <p:cNvPr id="6" name="TextBox 5"/>
            <p:cNvSpPr txBox="1"/>
            <p:nvPr/>
          </p:nvSpPr>
          <p:spPr>
            <a:xfrm>
              <a:off x="4795519" y="2289572"/>
              <a:ext cx="169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서비스</a:t>
              </a:r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소개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95520" y="1920240"/>
              <a:ext cx="1227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01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95518" y="2658550"/>
              <a:ext cx="1698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서비스 소개 영상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 사용자 분석</a:t>
              </a:r>
            </a:p>
          </p:txBody>
        </p:sp>
      </p:grpSp>
      <p:sp>
        <p:nvSpPr>
          <p:cNvPr id="11" name="타원 10"/>
          <p:cNvSpPr/>
          <p:nvPr/>
        </p:nvSpPr>
        <p:spPr>
          <a:xfrm>
            <a:off x="7470197" y="3719142"/>
            <a:ext cx="99060" cy="99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368343" y="3949012"/>
            <a:ext cx="2371344" cy="1561310"/>
            <a:chOff x="5216670" y="1919887"/>
            <a:chExt cx="2371344" cy="1561310"/>
          </a:xfrm>
        </p:grpSpPr>
        <p:sp>
          <p:nvSpPr>
            <p:cNvPr id="13" name="TextBox 12"/>
            <p:cNvSpPr txBox="1"/>
            <p:nvPr/>
          </p:nvSpPr>
          <p:spPr>
            <a:xfrm>
              <a:off x="5216670" y="2289219"/>
              <a:ext cx="171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서비스 기능 소개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6670" y="1919887"/>
              <a:ext cx="1227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02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6670" y="2650200"/>
              <a:ext cx="23713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공유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IDE</a:t>
              </a:r>
            </a:p>
            <a:p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그림판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게시판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하이라이팅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" name="타원 15"/>
          <p:cNvSpPr/>
          <p:nvPr/>
        </p:nvSpPr>
        <p:spPr>
          <a:xfrm>
            <a:off x="9812331" y="3719142"/>
            <a:ext cx="99060" cy="99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698031" y="3949012"/>
            <a:ext cx="1227328" cy="738664"/>
            <a:chOff x="5840476" y="1919887"/>
            <a:chExt cx="1227328" cy="738664"/>
          </a:xfrm>
        </p:grpSpPr>
        <p:sp>
          <p:nvSpPr>
            <p:cNvPr id="18" name="TextBox 17"/>
            <p:cNvSpPr txBox="1"/>
            <p:nvPr/>
          </p:nvSpPr>
          <p:spPr>
            <a:xfrm>
              <a:off x="5840476" y="2289219"/>
              <a:ext cx="1227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시연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40476" y="1919887"/>
              <a:ext cx="1227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03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698031" y="4665250"/>
            <a:ext cx="237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 결과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73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공통PJT_완성인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600" y="1288270"/>
            <a:ext cx="9702800" cy="511253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5878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066303" y="1107830"/>
            <a:ext cx="72000" cy="339970"/>
            <a:chOff x="5882054" y="1119554"/>
            <a:chExt cx="72000" cy="339970"/>
          </a:xfrm>
        </p:grpSpPr>
        <p:sp>
          <p:nvSpPr>
            <p:cNvPr id="5" name="타원 4"/>
            <p:cNvSpPr/>
            <p:nvPr/>
          </p:nvSpPr>
          <p:spPr>
            <a:xfrm>
              <a:off x="5882054" y="1119554"/>
              <a:ext cx="72000" cy="72000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5882054" y="1253539"/>
              <a:ext cx="72000" cy="72000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882054" y="1387524"/>
              <a:ext cx="72000" cy="72000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104007" y="1510248"/>
            <a:ext cx="4093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53275" y="1509785"/>
            <a:ext cx="5110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 </a:t>
            </a:r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모두가 </a:t>
            </a:r>
            <a:r>
              <a:rPr lang="ko-KR" altLang="en-US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느꼈을 만한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개발자니까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해결해줄 수 있는</a:t>
            </a:r>
            <a:endParaRPr lang="ko-KR" altLang="en-US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520A16-1C50-DE50-AC6F-E9A3B1452298}"/>
              </a:ext>
            </a:extLst>
          </p:cNvPr>
          <p:cNvGrpSpPr/>
          <p:nvPr/>
        </p:nvGrpSpPr>
        <p:grpSpPr>
          <a:xfrm>
            <a:off x="1951380" y="3004292"/>
            <a:ext cx="2547695" cy="2862927"/>
            <a:chOff x="1148749" y="3029873"/>
            <a:chExt cx="2547695" cy="2862927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48749" y="3191721"/>
              <a:ext cx="2547695" cy="2701079"/>
            </a:xfrm>
            <a:prstGeom prst="roundRect">
              <a:avLst>
                <a:gd name="adj" fmla="val 9394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6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6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A966E2-A1DF-EBBF-F1D0-EDF27BD62645}"/>
                </a:ext>
              </a:extLst>
            </p:cNvPr>
            <p:cNvSpPr txBox="1"/>
            <p:nvPr/>
          </p:nvSpPr>
          <p:spPr>
            <a:xfrm>
              <a:off x="1369219" y="3594778"/>
              <a:ext cx="20851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코드 변경 불가</a:t>
              </a:r>
              <a:endParaRPr lang="en-US" altLang="ko-KR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547346-20B8-58B6-DC68-99E52DAB7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438">
              <a:off x="2974870" y="3029873"/>
              <a:ext cx="646332" cy="6463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58764F-24AC-3413-F9CB-F0596559F5D6}"/>
                </a:ext>
              </a:extLst>
            </p:cNvPr>
            <p:cNvSpPr txBox="1"/>
            <p:nvPr/>
          </p:nvSpPr>
          <p:spPr>
            <a:xfrm>
              <a:off x="1308871" y="4201119"/>
              <a:ext cx="2284240" cy="1103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다른 사람 코드</a:t>
              </a:r>
              <a:r>
                <a:rPr lang="en-US" altLang="ko-KR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400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직접 접근 불가</a:t>
              </a:r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→ </a:t>
              </a:r>
              <a:r>
                <a:rPr lang="ko-KR" altLang="en-US" sz="1400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불필요한 작업의 반복</a:t>
              </a:r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    (</a:t>
              </a:r>
              <a:r>
                <a:rPr lang="ko-KR" altLang="en-US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코드 옮기기 등</a:t>
              </a:r>
              <a:r>
                <a:rPr lang="en-US" altLang="ko-KR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)</a:t>
              </a:r>
              <a:endParaRPr lang="en-US" altLang="ko-KR" sz="1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E0A3700-961A-EC78-890E-DF69475729A1}"/>
                </a:ext>
              </a:extLst>
            </p:cNvPr>
            <p:cNvCxnSpPr>
              <a:cxnSpLocks/>
            </p:cNvCxnSpPr>
            <p:nvPr/>
          </p:nvCxnSpPr>
          <p:spPr>
            <a:xfrm>
              <a:off x="1390630" y="4115724"/>
              <a:ext cx="2063770" cy="0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E691D0E-DB18-B8B8-6685-103EBB54585C}"/>
              </a:ext>
            </a:extLst>
          </p:cNvPr>
          <p:cNvGrpSpPr/>
          <p:nvPr/>
        </p:nvGrpSpPr>
        <p:grpSpPr>
          <a:xfrm>
            <a:off x="4834683" y="3031496"/>
            <a:ext cx="2547695" cy="2835723"/>
            <a:chOff x="4630903" y="3057077"/>
            <a:chExt cx="2547695" cy="283572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630903" y="3191721"/>
              <a:ext cx="2547695" cy="2701079"/>
            </a:xfrm>
            <a:prstGeom prst="roundRect">
              <a:avLst>
                <a:gd name="adj" fmla="val 9394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67D65-5B6D-4CE5-5A07-4529B5F7D637}"/>
                </a:ext>
              </a:extLst>
            </p:cNvPr>
            <p:cNvSpPr txBox="1"/>
            <p:nvPr/>
          </p:nvSpPr>
          <p:spPr>
            <a:xfrm>
              <a:off x="4872866" y="3594778"/>
              <a:ext cx="20637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온라인 스터디</a:t>
              </a:r>
              <a:endParaRPr lang="en-US" altLang="ko-KR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BCB65CE-F9D7-83AC-1368-C3B2D5C04E0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335" y="4106746"/>
              <a:ext cx="2127260" cy="0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71DC53-CC06-9A11-DCAB-9841BD686317}"/>
                </a:ext>
              </a:extLst>
            </p:cNvPr>
            <p:cNvSpPr txBox="1"/>
            <p:nvPr/>
          </p:nvSpPr>
          <p:spPr>
            <a:xfrm>
              <a:off x="4772949" y="4201119"/>
              <a:ext cx="2263603" cy="1103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설명할 때 </a:t>
              </a:r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제약 사항이 많음</a:t>
              </a:r>
              <a:endParaRPr lang="en-US" altLang="ko-KR" sz="1400" b="1"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400"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→ 상황에 따라 </a:t>
              </a:r>
              <a:endParaRPr lang="en-US" altLang="ko-KR" sz="1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b="1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     </a:t>
              </a:r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외부</a:t>
              </a:r>
              <a:r>
                <a:rPr lang="ko-KR" altLang="en-US" sz="1400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 프로그램 사용 필수</a:t>
              </a:r>
              <a:endParaRPr lang="en-US" altLang="ko-KR" sz="1400"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CFB3455-4A8D-8CEA-D9DD-C79E827A7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528" y="3057077"/>
              <a:ext cx="584608" cy="584608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332E935-C8EB-9686-B7FB-6054E4DD1030}"/>
              </a:ext>
            </a:extLst>
          </p:cNvPr>
          <p:cNvGrpSpPr/>
          <p:nvPr/>
        </p:nvGrpSpPr>
        <p:grpSpPr>
          <a:xfrm>
            <a:off x="7717986" y="2982369"/>
            <a:ext cx="2547695" cy="2884850"/>
            <a:chOff x="7717986" y="3004292"/>
            <a:chExt cx="2547695" cy="288485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CE86447-9F32-C55B-56EF-FAAE8A75C690}"/>
                </a:ext>
              </a:extLst>
            </p:cNvPr>
            <p:cNvGrpSpPr/>
            <p:nvPr/>
          </p:nvGrpSpPr>
          <p:grpSpPr>
            <a:xfrm>
              <a:off x="7717986" y="3004292"/>
              <a:ext cx="2547695" cy="2884850"/>
              <a:chOff x="7984660" y="3007950"/>
              <a:chExt cx="2547695" cy="2884850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984660" y="3191721"/>
                <a:ext cx="2547695" cy="2701079"/>
              </a:xfrm>
              <a:prstGeom prst="roundRect">
                <a:avLst>
                  <a:gd name="adj" fmla="val 9394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56D9E9-E5E5-BCA9-B8D1-FF035C46FE28}"/>
                  </a:ext>
                </a:extLst>
              </p:cNvPr>
              <p:cNvSpPr txBox="1"/>
              <p:nvPr/>
            </p:nvSpPr>
            <p:spPr>
              <a:xfrm>
                <a:off x="8275087" y="3594778"/>
                <a:ext cx="2063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50" charset="-127"/>
                    <a:cs typeface="Pretendard" panose="02000503000000020004" pitchFamily="2" charset="-127"/>
                  </a:rPr>
                  <a:t>코드 참고 시</a:t>
                </a:r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C7520B-BEF9-B27C-F994-620F2D1F1138}"/>
                  </a:ext>
                </a:extLst>
              </p:cNvPr>
              <p:cNvSpPr txBox="1"/>
              <p:nvPr/>
            </p:nvSpPr>
            <p:spPr>
              <a:xfrm>
                <a:off x="8226622" y="4267339"/>
                <a:ext cx="2063770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>
                    <a:latin typeface="Pretendard" panose="02000503000000020004" pitchFamily="2" charset="-127"/>
                    <a:ea typeface="Pretendard" panose="02000503000000020004" pitchFamily="50" charset="-127"/>
                    <a:cs typeface="Pretendard" panose="02000503000000020004" pitchFamily="2" charset="-127"/>
                  </a:rPr>
                  <a:t>코드의 구조를 </a:t>
                </a:r>
                <a:endParaRPr lang="en-US" altLang="ko-KR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b="1">
                    <a:latin typeface="Pretendard" panose="02000503000000020004" pitchFamily="2" charset="-127"/>
                    <a:ea typeface="Pretendard" panose="02000503000000020004" pitchFamily="50" charset="-127"/>
                    <a:cs typeface="Pretendard" panose="02000503000000020004" pitchFamily="2" charset="-127"/>
                  </a:rPr>
                  <a:t>한눈에 파악하기 어려움</a:t>
                </a:r>
                <a:endParaRPr lang="en-US" altLang="ko-KR" sz="1400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F9D5576A-EB44-1191-5520-17EFD9B66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2285" y="3007950"/>
                <a:ext cx="586828" cy="586828"/>
              </a:xfrm>
              <a:prstGeom prst="rect">
                <a:avLst/>
              </a:prstGeom>
            </p:spPr>
          </p:pic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C837C82-F263-A652-9722-8DF0AED913D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23" y="4090143"/>
              <a:ext cx="2127260" cy="0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81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21" y="1700225"/>
            <a:ext cx="6947343" cy="4414374"/>
          </a:xfrm>
          <a:prstGeom prst="rect">
            <a:avLst/>
          </a:prstGeom>
          <a:ln w="31750" cap="rnd">
            <a:solidFill>
              <a:schemeClr val="bg2"/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IDE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76269" y="3376628"/>
            <a:ext cx="4172511" cy="1446550"/>
            <a:chOff x="8179220" y="2729359"/>
            <a:chExt cx="4172511" cy="1446550"/>
          </a:xfrm>
        </p:grpSpPr>
        <p:sp>
          <p:nvSpPr>
            <p:cNvPr id="6" name="TextBox 5"/>
            <p:cNvSpPr txBox="1"/>
            <p:nvPr/>
          </p:nvSpPr>
          <p:spPr>
            <a:xfrm>
              <a:off x="8483325" y="3252579"/>
              <a:ext cx="38684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세션 참가자 모두가 참여할 수 있는 </a:t>
              </a: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공유 </a:t>
              </a:r>
              <a:r>
                <a:rPr lang="en-US" altLang="ko-KR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IDE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통해 실시간으로 </a:t>
              </a: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lang="ko-KR" altLang="en-US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코드를 공유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 </a:t>
              </a:r>
              <a:r>
                <a:rPr lang="ko-KR" altLang="en-US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피드백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 있습니다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179220" y="2729359"/>
              <a:ext cx="4121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실시간 공유 </a:t>
              </a:r>
              <a:r>
                <a:rPr lang="en-US" altLang="ko-KR" sz="2800" b="1"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IDE</a:t>
              </a:r>
              <a:endPara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990279" flipH="1">
            <a:off x="3940154" y="4451595"/>
            <a:ext cx="4147258" cy="1398221"/>
            <a:chOff x="5108228" y="2616694"/>
            <a:chExt cx="4147258" cy="1398221"/>
          </a:xfrm>
        </p:grpSpPr>
        <p:grpSp>
          <p:nvGrpSpPr>
            <p:cNvPr id="24" name="그룹 23"/>
            <p:cNvGrpSpPr/>
            <p:nvPr/>
          </p:nvGrpSpPr>
          <p:grpSpPr>
            <a:xfrm>
              <a:off x="5108228" y="3321565"/>
              <a:ext cx="214870" cy="214870"/>
              <a:chOff x="5108228" y="3321565"/>
              <a:chExt cx="214870" cy="214870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5132875" y="3346212"/>
                <a:ext cx="165576" cy="165576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5108228" y="3321565"/>
                <a:ext cx="214870" cy="21487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166133" y="3379470"/>
                <a:ext cx="99060" cy="9906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 rot="990279" flipV="1">
              <a:off x="5333473" y="2616694"/>
              <a:ext cx="3922013" cy="1398221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22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17"/>
          <a:stretch/>
        </p:blipFill>
        <p:spPr>
          <a:xfrm>
            <a:off x="495435" y="1376678"/>
            <a:ext cx="6754303" cy="5040000"/>
          </a:xfrm>
          <a:prstGeom prst="rect">
            <a:avLst/>
          </a:prstGeom>
          <a:ln w="31750" cap="rnd">
            <a:solidFill>
              <a:schemeClr val="bg2"/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그림판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994531" y="3246458"/>
            <a:ext cx="3723422" cy="1169551"/>
            <a:chOff x="7991550" y="2621618"/>
            <a:chExt cx="3723422" cy="1169551"/>
          </a:xfrm>
        </p:grpSpPr>
        <p:sp>
          <p:nvSpPr>
            <p:cNvPr id="5" name="TextBox 4"/>
            <p:cNvSpPr txBox="1"/>
            <p:nvPr/>
          </p:nvSpPr>
          <p:spPr>
            <a:xfrm>
              <a:off x="7991550" y="2621618"/>
              <a:ext cx="370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공유 화이트보드</a:t>
              </a:r>
              <a:endPara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12939" y="3144838"/>
              <a:ext cx="37020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온라인 환경에서도 그림판 기능을 통해</a:t>
              </a: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쉽고 간편하게 설명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19196135">
            <a:off x="4536578" y="4204694"/>
            <a:ext cx="3455670" cy="2003960"/>
            <a:chOff x="5108228" y="2645830"/>
            <a:chExt cx="3455670" cy="2003960"/>
          </a:xfrm>
        </p:grpSpPr>
        <p:grpSp>
          <p:nvGrpSpPr>
            <p:cNvPr id="16" name="그룹 15"/>
            <p:cNvGrpSpPr/>
            <p:nvPr/>
          </p:nvGrpSpPr>
          <p:grpSpPr>
            <a:xfrm>
              <a:off x="5108228" y="3321565"/>
              <a:ext cx="214870" cy="214870"/>
              <a:chOff x="5108228" y="3321565"/>
              <a:chExt cx="214870" cy="214870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132875" y="3346212"/>
                <a:ext cx="165576" cy="165576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108228" y="3321565"/>
                <a:ext cx="214870" cy="21487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5166133" y="3379470"/>
                <a:ext cx="99060" cy="9906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8" name="직선 연결선 17"/>
            <p:cNvCxnSpPr/>
            <p:nvPr/>
          </p:nvCxnSpPr>
          <p:spPr>
            <a:xfrm rot="2403865" flipV="1">
              <a:off x="5501209" y="2645830"/>
              <a:ext cx="3062689" cy="200396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878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</a:t>
            </a:r>
          </a:p>
        </p:txBody>
      </p:sp>
      <p:pic>
        <p:nvPicPr>
          <p:cNvPr id="3" name="내용 개체 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4" r="9116" b="19362"/>
          <a:stretch/>
        </p:blipFill>
        <p:spPr>
          <a:xfrm>
            <a:off x="5027150" y="1890361"/>
            <a:ext cx="6767323" cy="4064153"/>
          </a:xfrm>
          <a:prstGeom prst="rect">
            <a:avLst/>
          </a:prstGeom>
          <a:ln w="31750" cap="rnd">
            <a:solidFill>
              <a:schemeClr val="bg2"/>
            </a:solidFill>
          </a:ln>
          <a:effectLst/>
        </p:spPr>
      </p:pic>
      <p:grpSp>
        <p:nvGrpSpPr>
          <p:cNvPr id="8" name="그룹 7"/>
          <p:cNvGrpSpPr/>
          <p:nvPr/>
        </p:nvGrpSpPr>
        <p:grpSpPr>
          <a:xfrm>
            <a:off x="296310" y="3318310"/>
            <a:ext cx="3702033" cy="1361722"/>
            <a:chOff x="277075" y="3032677"/>
            <a:chExt cx="3702033" cy="1361722"/>
          </a:xfrm>
        </p:grpSpPr>
        <p:sp>
          <p:nvSpPr>
            <p:cNvPr id="5" name="TextBox 4"/>
            <p:cNvSpPr txBox="1"/>
            <p:nvPr/>
          </p:nvSpPr>
          <p:spPr>
            <a:xfrm>
              <a:off x="277075" y="3032677"/>
              <a:ext cx="370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 블록 하이라이팅</a:t>
              </a:r>
              <a:endPara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7075" y="3471069"/>
              <a:ext cx="37020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 설명 영역을 누르면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 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설명에 대한 </a:t>
              </a:r>
              <a:r>
                <a:rPr lang="ko-KR" altLang="en-US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하이라이팅되어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코드를 더 쉽게 이해할 수 있습니다</a:t>
              </a:r>
              <a:r>
                <a:rPr lang="en-US" altLang="ko-KR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flipH="1">
            <a:off x="4024205" y="3877824"/>
            <a:ext cx="1292092" cy="1425359"/>
            <a:chOff x="5108228" y="2230307"/>
            <a:chExt cx="1231523" cy="1306128"/>
          </a:xfrm>
        </p:grpSpPr>
        <p:grpSp>
          <p:nvGrpSpPr>
            <p:cNvPr id="16" name="그룹 15"/>
            <p:cNvGrpSpPr/>
            <p:nvPr/>
          </p:nvGrpSpPr>
          <p:grpSpPr>
            <a:xfrm>
              <a:off x="5108228" y="3321565"/>
              <a:ext cx="214870" cy="214870"/>
              <a:chOff x="5108228" y="3321565"/>
              <a:chExt cx="214870" cy="214870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132875" y="3346212"/>
                <a:ext cx="165576" cy="165576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108228" y="3321565"/>
                <a:ext cx="214870" cy="21487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5166133" y="3379470"/>
                <a:ext cx="99060" cy="9906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8" name="직선 연결선 17"/>
            <p:cNvCxnSpPr>
              <a:cxnSpLocks/>
            </p:cNvCxnSpPr>
            <p:nvPr/>
          </p:nvCxnSpPr>
          <p:spPr>
            <a:xfrm flipV="1">
              <a:off x="5215661" y="2230307"/>
              <a:ext cx="1124090" cy="119869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64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</a:t>
            </a:r>
          </a:p>
        </p:txBody>
      </p:sp>
      <p:pic>
        <p:nvPicPr>
          <p:cNvPr id="7" name="그림 6">
            <a:hlinkClick r:id="rId2"/>
            <a:extLst>
              <a:ext uri="{FF2B5EF4-FFF2-40B4-BE49-F238E27FC236}">
                <a16:creationId xmlns:a16="http://schemas.microsoft.com/office/drawing/2014/main" id="{51AA217C-32BA-4A9C-DEC7-DECB714E5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74" y="2419827"/>
            <a:ext cx="2921078" cy="29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7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 결과</a:t>
            </a: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444412515"/>
              </p:ext>
            </p:extLst>
          </p:nvPr>
        </p:nvGraphicFramePr>
        <p:xfrm>
          <a:off x="825697" y="2107588"/>
          <a:ext cx="4798568" cy="3806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F49FF5A-E7EB-BECF-6591-EFC3294DCDC7}"/>
              </a:ext>
            </a:extLst>
          </p:cNvPr>
          <p:cNvSpPr txBox="1"/>
          <p:nvPr/>
        </p:nvSpPr>
        <p:spPr>
          <a:xfrm>
            <a:off x="6567736" y="2476958"/>
            <a:ext cx="5254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 효과</a:t>
            </a:r>
            <a:endParaRPr lang="ko-KR" altLang="en-US" sz="20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40ABA3-1216-7A32-4FB2-2F1490A4F8E3}"/>
              </a:ext>
            </a:extLst>
          </p:cNvPr>
          <p:cNvGrpSpPr/>
          <p:nvPr/>
        </p:nvGrpSpPr>
        <p:grpSpPr>
          <a:xfrm>
            <a:off x="6220322" y="3190245"/>
            <a:ext cx="5601596" cy="1744954"/>
            <a:chOff x="6220322" y="3190245"/>
            <a:chExt cx="5601596" cy="174495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CEEC35A-958A-34D9-036C-DC4CD602C3B7}"/>
                </a:ext>
              </a:extLst>
            </p:cNvPr>
            <p:cNvGrpSpPr/>
            <p:nvPr/>
          </p:nvGrpSpPr>
          <p:grpSpPr>
            <a:xfrm>
              <a:off x="6567737" y="3190245"/>
              <a:ext cx="5254181" cy="1744954"/>
              <a:chOff x="6356793" y="2894970"/>
              <a:chExt cx="5254181" cy="1744954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FA24A76-EB6D-AD8B-0C7E-306022AC9AE1}"/>
                  </a:ext>
                </a:extLst>
              </p:cNvPr>
              <p:cNvSpPr/>
              <p:nvPr/>
            </p:nvSpPr>
            <p:spPr>
              <a:xfrm>
                <a:off x="6356793" y="2894970"/>
                <a:ext cx="5254181" cy="4308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공유 </a:t>
                </a:r>
                <a:r>
                  <a:rPr lang="en-US" altLang="ko-KR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IDE </a:t>
                </a:r>
                <a:r>
                  <a:rPr lang="en-US" altLang="ko-KR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| </a:t>
                </a:r>
                <a:r>
                  <a:rPr lang="ko-KR" altLang="en-US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직관적인 스터디 경험</a:t>
                </a:r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B8BB6A7-9C07-CEDB-AF61-FB646B105C58}"/>
                  </a:ext>
                </a:extLst>
              </p:cNvPr>
              <p:cNvSpPr/>
              <p:nvPr/>
            </p:nvSpPr>
            <p:spPr>
              <a:xfrm>
                <a:off x="6356793" y="3552036"/>
                <a:ext cx="5254181" cy="4308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그림판 </a:t>
                </a:r>
                <a:r>
                  <a:rPr lang="en-US" altLang="ko-KR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| </a:t>
                </a:r>
                <a:r>
                  <a:rPr lang="ko-KR" altLang="en-US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오프라인 필기 설명과 비슷한 경험 제공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32311638-045E-AEAB-E9DE-CFD3EC215EA0}"/>
                  </a:ext>
                </a:extLst>
              </p:cNvPr>
              <p:cNvSpPr/>
              <p:nvPr/>
            </p:nvSpPr>
            <p:spPr>
              <a:xfrm>
                <a:off x="6356793" y="4209102"/>
                <a:ext cx="5254181" cy="4308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코드 블록 분리 </a:t>
                </a:r>
                <a:r>
                  <a:rPr lang="en-US" altLang="ko-KR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+</a:t>
                </a:r>
                <a:r>
                  <a:rPr lang="ko-KR" altLang="en-US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하이라이트</a:t>
                </a:r>
                <a:r>
                  <a:rPr lang="en-US" altLang="ko-KR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| </a:t>
                </a:r>
                <a:r>
                  <a:rPr lang="ko-KR" altLang="en-US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더 빠르고 직접적인 이해 가능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FA54E4-5CEC-DAA6-5D89-46E08E9E31DF}"/>
                </a:ext>
              </a:extLst>
            </p:cNvPr>
            <p:cNvSpPr txBox="1"/>
            <p:nvPr/>
          </p:nvSpPr>
          <p:spPr>
            <a:xfrm>
              <a:off x="6220322" y="3205601"/>
              <a:ext cx="3474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20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FFE123-CCEC-EDF7-7AAA-B8A811EB1474}"/>
                </a:ext>
              </a:extLst>
            </p:cNvPr>
            <p:cNvSpPr txBox="1"/>
            <p:nvPr/>
          </p:nvSpPr>
          <p:spPr>
            <a:xfrm>
              <a:off x="6220322" y="3862667"/>
              <a:ext cx="3474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2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92B7FB-4B34-D787-F9AD-FF6FB2B9BE67}"/>
                </a:ext>
              </a:extLst>
            </p:cNvPr>
            <p:cNvSpPr txBox="1"/>
            <p:nvPr/>
          </p:nvSpPr>
          <p:spPr>
            <a:xfrm>
              <a:off x="6220322" y="4516767"/>
              <a:ext cx="3474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41487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182</Words>
  <Application>Microsoft Office PowerPoint</Application>
  <PresentationFormat>와이드스크린</PresentationFormat>
  <Paragraphs>71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Pretendard SemiBold</vt:lpstr>
      <vt:lpstr>맑은 고딕</vt:lpstr>
      <vt:lpstr>Pretendard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821056464185</cp:lastModifiedBy>
  <cp:revision>44</cp:revision>
  <dcterms:created xsi:type="dcterms:W3CDTF">2023-02-16T04:02:16Z</dcterms:created>
  <dcterms:modified xsi:type="dcterms:W3CDTF">2023-02-16T13:23:20Z</dcterms:modified>
</cp:coreProperties>
</file>